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9" r:id="rId4"/>
  </p:sldMasterIdLst>
  <p:notesMasterIdLst>
    <p:notesMasterId r:id="rId15"/>
  </p:notesMasterIdLst>
  <p:handoutMasterIdLst>
    <p:handoutMasterId r:id="rId16"/>
  </p:handoutMasterIdLst>
  <p:sldIdLst>
    <p:sldId id="271" r:id="rId5"/>
    <p:sldId id="272" r:id="rId6"/>
    <p:sldId id="273" r:id="rId7"/>
    <p:sldId id="274" r:id="rId8"/>
    <p:sldId id="279" r:id="rId9"/>
    <p:sldId id="280" r:id="rId10"/>
    <p:sldId id="277" r:id="rId11"/>
    <p:sldId id="282" r:id="rId12"/>
    <p:sldId id="283" r:id="rId13"/>
    <p:sldId id="28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B9A1"/>
    <a:srgbClr val="03A4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05" autoAdjust="0"/>
  </p:normalViewPr>
  <p:slideViewPr>
    <p:cSldViewPr snapToGrid="0">
      <p:cViewPr varScale="1">
        <p:scale>
          <a:sx n="83" d="100"/>
          <a:sy n="83" d="100"/>
        </p:scale>
        <p:origin x="686" y="77"/>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AEF700-9B0B-4359-8356-DCE7EE4E41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B9BF05B-06DB-4EC8-B476-CF95F9BD85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3D6361-1E3C-4214-95E1-B8DE93421F8F}" type="datetimeFigureOut">
              <a:rPr lang="en-US" smtClean="0"/>
              <a:t>7/5/2023</a:t>
            </a:fld>
            <a:endParaRPr lang="en-US" dirty="0"/>
          </a:p>
        </p:txBody>
      </p:sp>
      <p:sp>
        <p:nvSpPr>
          <p:cNvPr id="4" name="Footer Placeholder 3">
            <a:extLst>
              <a:ext uri="{FF2B5EF4-FFF2-40B4-BE49-F238E27FC236}">
                <a16:creationId xmlns:a16="http://schemas.microsoft.com/office/drawing/2014/main" id="{6321952E-79CD-4E03-AAEB-C22680419E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3DCA65F-8548-4E36-8331-FD471638BD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0281-66A0-46B8-BDE2-AEF0C7453753}" type="slidenum">
              <a:rPr lang="en-US" smtClean="0"/>
              <a:t>‹#›</a:t>
            </a:fld>
            <a:endParaRPr lang="en-US" dirty="0"/>
          </a:p>
        </p:txBody>
      </p:sp>
    </p:spTree>
    <p:extLst>
      <p:ext uri="{BB962C8B-B14F-4D97-AF65-F5344CB8AC3E}">
        <p14:creationId xmlns:p14="http://schemas.microsoft.com/office/powerpoint/2010/main" val="65573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F9CFFA-1E2F-4435-8DD6-9B5CC3FF4505}" type="datetimeFigureOut">
              <a:rPr lang="en-US" smtClean="0"/>
              <a:t>7/5/2023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DED1C-4656-4CF8-AD34-DC4A65BB3913}" type="slidenum">
              <a:rPr lang="en-US" smtClean="0"/>
              <a:t>‹#›</a:t>
            </a:fld>
            <a:endParaRPr lang="en-US" dirty="0"/>
          </a:p>
        </p:txBody>
      </p:sp>
    </p:spTree>
    <p:extLst>
      <p:ext uri="{BB962C8B-B14F-4D97-AF65-F5344CB8AC3E}">
        <p14:creationId xmlns:p14="http://schemas.microsoft.com/office/powerpoint/2010/main" val="3895429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1</a:t>
            </a:fld>
            <a:endParaRPr lang="en-US" dirty="0"/>
          </a:p>
        </p:txBody>
      </p:sp>
    </p:spTree>
    <p:extLst>
      <p:ext uri="{BB962C8B-B14F-4D97-AF65-F5344CB8AC3E}">
        <p14:creationId xmlns:p14="http://schemas.microsoft.com/office/powerpoint/2010/main" val="1535045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87403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6979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422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31610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213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7/5/2023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8399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7/5/2023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7418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39669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5640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2497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2707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535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1646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7/5/2023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024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7/5/2023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1332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7/5/2023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3794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5185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8249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7/5/2023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5226178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705"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A391C69-E52F-4DC0-B51A-0DABC5484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2">
            <a:extLst>
              <a:ext uri="{FF2B5EF4-FFF2-40B4-BE49-F238E27FC236}">
                <a16:creationId xmlns:a16="http://schemas.microsoft.com/office/drawing/2014/main" id="{C3C7ED6A-DE7F-4002-9699-B659DE5512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a:extLst>
              <a:ext uri="{FF2B5EF4-FFF2-40B4-BE49-F238E27FC236}">
                <a16:creationId xmlns:a16="http://schemas.microsoft.com/office/drawing/2014/main" id="{6BE7596B-F237-47DD-989E-9D8B0B49B4BB}"/>
              </a:ext>
            </a:extLst>
          </p:cNvPr>
          <p:cNvSpPr>
            <a:spLocks noGrp="1"/>
          </p:cNvSpPr>
          <p:nvPr>
            <p:ph type="ctrTitle"/>
          </p:nvPr>
        </p:nvSpPr>
        <p:spPr>
          <a:xfrm>
            <a:off x="2503097" y="15770"/>
            <a:ext cx="7185806" cy="853886"/>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b="1" cap="none" dirty="0">
                <a:solidFill>
                  <a:schemeClr val="tx2">
                    <a:lumMod val="60000"/>
                    <a:lumOff val="40000"/>
                  </a:schemeClr>
                </a:solidFill>
                <a:latin typeface="Times New Roman" panose="02020603050405020304" pitchFamily="18" charset="0"/>
                <a:cs typeface="Times New Roman" panose="02020603050405020304" pitchFamily="18" charset="0"/>
              </a:rPr>
              <a:t>CORPORATE PROFILE</a:t>
            </a:r>
          </a:p>
        </p:txBody>
      </p:sp>
      <p:pic>
        <p:nvPicPr>
          <p:cNvPr id="3" name="Picture 2"/>
          <p:cNvPicPr>
            <a:picLocks noChangeAspect="1"/>
          </p:cNvPicPr>
          <p:nvPr/>
        </p:nvPicPr>
        <p:blipFill>
          <a:blip r:embed="rId4"/>
          <a:stretch>
            <a:fillRect/>
          </a:stretch>
        </p:blipFill>
        <p:spPr>
          <a:xfrm>
            <a:off x="88924" y="2113910"/>
            <a:ext cx="11974288" cy="3551247"/>
          </a:xfrm>
          <a:prstGeom prst="rect">
            <a:avLst/>
          </a:prstGeom>
          <a:ln>
            <a:noFill/>
          </a:ln>
          <a:effectLst>
            <a:outerShdw blurRad="76200" dir="18900000" sy="23000" kx="-1200000" algn="bl" rotWithShape="0">
              <a:prstClr val="black">
                <a:alpha val="2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pic>
      <p:sp>
        <p:nvSpPr>
          <p:cNvPr id="4" name="TextBox 3"/>
          <p:cNvSpPr txBox="1"/>
          <p:nvPr/>
        </p:nvSpPr>
        <p:spPr>
          <a:xfrm>
            <a:off x="1003325" y="869656"/>
            <a:ext cx="10145485" cy="1077218"/>
          </a:xfrm>
          <a:prstGeom prst="rect">
            <a:avLst/>
          </a:prstGeom>
          <a:noFill/>
        </p:spPr>
        <p:txBody>
          <a:bodyPr wrap="square" rtlCol="0">
            <a:spAutoFit/>
            <a:scene3d>
              <a:camera prst="orthographicFront"/>
              <a:lightRig rig="threePt" dir="t"/>
            </a:scene3d>
            <a:sp3d extrusionH="57150">
              <a:bevelT w="38100" h="38100"/>
            </a:sp3d>
          </a:bodyPr>
          <a:lstStyle/>
          <a:p>
            <a:pPr algn="ctr"/>
            <a:r>
              <a:rPr lang="en-IN" sz="3200" dirty="0">
                <a:solidFill>
                  <a:srgbClr val="3EB9A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WELCOME TO </a:t>
            </a:r>
          </a:p>
          <a:p>
            <a:pPr algn="ctr"/>
            <a:r>
              <a:rPr lang="en-US" sz="3200" b="1" dirty="0">
                <a:solidFill>
                  <a:srgbClr val="3EB9A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APDM PHARMACEUTICALS PVT. LTD.</a:t>
            </a:r>
            <a:endParaRPr lang="en-IN" sz="3200" dirty="0">
              <a:solidFill>
                <a:srgbClr val="3EB9A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217714" y="5769323"/>
            <a:ext cx="11640457" cy="830997"/>
          </a:xfrm>
          <a:prstGeom prst="rect">
            <a:avLst/>
          </a:prstGeom>
          <a:noFill/>
        </p:spPr>
        <p:txBody>
          <a:bodyPr wrap="square" rtlCol="0">
            <a:spAutoFit/>
          </a:bodyPr>
          <a:lstStyle/>
          <a:p>
            <a:pPr algn="ctr"/>
            <a:r>
              <a:rPr lang="en-IN" sz="2400" dirty="0">
                <a:solidFill>
                  <a:schemeClr val="bg2">
                    <a:lumMod val="50000"/>
                  </a:schemeClr>
                </a:solidFill>
                <a:latin typeface="Times New Roman" panose="02020603050405020304" pitchFamily="18" charset="0"/>
                <a:cs typeface="Times New Roman" panose="02020603050405020304" pitchFamily="18" charset="0"/>
              </a:rPr>
              <a:t>APDM PHARMA; YOUR RELIABLE AND COMPETENT PARTNER IN DRUG DEVELOPMENT AND MANUFACTURING SERVICES</a:t>
            </a:r>
            <a:r>
              <a:rPr lang="en-IN" sz="2400" dirty="0">
                <a:solidFill>
                  <a:schemeClr val="bg2">
                    <a:lumMod val="50000"/>
                  </a:schemeClr>
                </a:solidFill>
              </a:rPr>
              <a:t>” </a:t>
            </a:r>
          </a:p>
        </p:txBody>
      </p:sp>
    </p:spTree>
    <p:extLst>
      <p:ext uri="{BB962C8B-B14F-4D97-AF65-F5344CB8AC3E}">
        <p14:creationId xmlns:p14="http://schemas.microsoft.com/office/powerpoint/2010/main" val="1272084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IN" dirty="0"/>
              <a:t>				</a:t>
            </a:r>
            <a:r>
              <a:rPr lang="en-IN" sz="3600" dirty="0">
                <a:solidFill>
                  <a:srgbClr val="00B050"/>
                </a:solidFill>
                <a:latin typeface="Book Antiqua" panose="02040602050305030304" pitchFamily="18" charset="0"/>
              </a:rPr>
              <a:t>Thank you</a:t>
            </a:r>
          </a:p>
        </p:txBody>
      </p:sp>
    </p:spTree>
    <p:extLst>
      <p:ext uri="{BB962C8B-B14F-4D97-AF65-F5344CB8AC3E}">
        <p14:creationId xmlns:p14="http://schemas.microsoft.com/office/powerpoint/2010/main" val="2515633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204880" y="288435"/>
            <a:ext cx="9144000" cy="46026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IN" sz="2800" b="1" dirty="0">
                <a:latin typeface="Times New Roman" panose="02020603050405020304" pitchFamily="18" charset="0"/>
                <a:cs typeface="Times New Roman" panose="02020603050405020304" pitchFamily="18" charset="0"/>
              </a:rPr>
              <a:t>MISSION AND VISION</a:t>
            </a:r>
          </a:p>
        </p:txBody>
      </p:sp>
      <p:sp>
        <p:nvSpPr>
          <p:cNvPr id="7" name="Subtitle 2"/>
          <p:cNvSpPr txBox="1">
            <a:spLocks/>
          </p:cNvSpPr>
          <p:nvPr/>
        </p:nvSpPr>
        <p:spPr>
          <a:xfrm>
            <a:off x="1204879" y="1037138"/>
            <a:ext cx="10100429" cy="4369482"/>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lgn="just"/>
            <a:r>
              <a:rPr lang="en-IN" sz="1800" b="1" dirty="0">
                <a:latin typeface="Times New Roman" panose="02020603050405020304" pitchFamily="18" charset="0"/>
                <a:cs typeface="Times New Roman" panose="02020603050405020304" pitchFamily="18" charset="0"/>
              </a:rPr>
              <a:t>MISSION : </a:t>
            </a:r>
            <a:r>
              <a:rPr lang="en-IN" sz="1800" dirty="0">
                <a:latin typeface="Times New Roman" panose="02020603050405020304" pitchFamily="18" charset="0"/>
                <a:cs typeface="Times New Roman" panose="02020603050405020304" pitchFamily="18" charset="0"/>
              </a:rPr>
              <a:t>ONE STOP VALUE ADDED PHARMACEUTIAL SOLUTION FOR GLOBAL 	       PHARMACEUTICAL COMPANIES . </a:t>
            </a:r>
          </a:p>
          <a:p>
            <a:pPr marL="0" indent="0" algn="just">
              <a:buNone/>
            </a:pPr>
            <a:r>
              <a:rPr lang="en-IN" sz="1800" b="1" dirty="0">
                <a:latin typeface="Times New Roman" panose="02020603050405020304" pitchFamily="18" charset="0"/>
                <a:cs typeface="Times New Roman" panose="02020603050405020304" pitchFamily="18" charset="0"/>
              </a:rPr>
              <a:t>    VISION :   </a:t>
            </a:r>
            <a:r>
              <a:rPr lang="en-IN" sz="1800" dirty="0">
                <a:latin typeface="Times New Roman" panose="02020603050405020304" pitchFamily="18" charset="0"/>
                <a:cs typeface="Times New Roman" panose="02020603050405020304" pitchFamily="18" charset="0"/>
              </a:rPr>
              <a:t>TO ACHIEVE OUR MISSION TO BE TOP GLOBAL PHARMACEUTICAL       </a:t>
            </a:r>
          </a:p>
          <a:p>
            <a:pPr marL="0" indent="0" algn="just">
              <a:buNone/>
            </a:pPr>
            <a:r>
              <a:rPr lang="en-IN" sz="1800" dirty="0">
                <a:latin typeface="Times New Roman" panose="02020603050405020304" pitchFamily="18" charset="0"/>
                <a:cs typeface="Times New Roman" panose="02020603050405020304" pitchFamily="18" charset="0"/>
              </a:rPr>
              <a:t>                    SOLUTION PROVIDERTHROUGH OUR QUALIFICATION, EXPERIENCE</a:t>
            </a:r>
          </a:p>
          <a:p>
            <a:pPr marL="0" indent="0" algn="just">
              <a:buNone/>
            </a:pPr>
            <a:r>
              <a:rPr lang="en-IN" sz="1800" dirty="0">
                <a:latin typeface="Times New Roman" panose="02020603050405020304" pitchFamily="18" charset="0"/>
                <a:cs typeface="Times New Roman" panose="02020603050405020304" pitchFamily="18" charset="0"/>
              </a:rPr>
              <a:t>                    AND EXPOSURE.  </a:t>
            </a:r>
          </a:p>
          <a:p>
            <a:endParaRPr lang="en-IN" dirty="0"/>
          </a:p>
        </p:txBody>
      </p:sp>
    </p:spTree>
    <p:extLst>
      <p:ext uri="{BB962C8B-B14F-4D97-AF65-F5344CB8AC3E}">
        <p14:creationId xmlns:p14="http://schemas.microsoft.com/office/powerpoint/2010/main" val="2849294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1842" y="-98880"/>
            <a:ext cx="10625071" cy="6696064"/>
          </a:xfrm>
          <a:prstGeom prst="rect">
            <a:avLst/>
          </a:prstGeom>
        </p:spPr>
        <p:txBody>
          <a:bodyPr wrap="square">
            <a:spAutoFit/>
          </a:bodyPr>
          <a:lstStyle/>
          <a:p>
            <a:pPr>
              <a:lnSpc>
                <a:spcPct val="150000"/>
              </a:lnSpc>
            </a:pPr>
            <a:r>
              <a:rPr lang="en-IN" sz="1600" b="1" dirty="0">
                <a:solidFill>
                  <a:schemeClr val="accent6">
                    <a:lumMod val="75000"/>
                  </a:schemeClr>
                </a:solidFill>
                <a:latin typeface="Times New Roman" panose="02020603050405020304" pitchFamily="18" charset="0"/>
                <a:cs typeface="Times New Roman" panose="02020603050405020304" pitchFamily="18" charset="0"/>
              </a:rPr>
              <a:t>FOUNDER : Mr Jayanta Kumar Mandal</a:t>
            </a:r>
          </a:p>
          <a:p>
            <a:pPr algn="just">
              <a:lnSpc>
                <a:spcPct val="150000"/>
              </a:lnSpc>
            </a:pPr>
            <a:r>
              <a:rPr lang="en-IN" sz="1600" dirty="0">
                <a:latin typeface="Times New Roman" panose="02020603050405020304" pitchFamily="18" charset="0"/>
                <a:cs typeface="Times New Roman" panose="02020603050405020304" pitchFamily="18" charset="0"/>
              </a:rPr>
              <a:t>is a Formulation Scientist with 29 Y experience in R&amp;D, Patents, </a:t>
            </a:r>
            <a:r>
              <a:rPr lang="en-IN" sz="1600" dirty="0" err="1">
                <a:latin typeface="Times New Roman" panose="02020603050405020304" pitchFamily="18" charset="0"/>
                <a:cs typeface="Times New Roman" panose="02020603050405020304" pitchFamily="18" charset="0"/>
              </a:rPr>
              <a:t>pK</a:t>
            </a:r>
            <a:r>
              <a:rPr lang="en-IN" sz="1600" dirty="0">
                <a:latin typeface="Times New Roman" panose="02020603050405020304" pitchFamily="18" charset="0"/>
                <a:cs typeface="Times New Roman" panose="02020603050405020304" pitchFamily="18" charset="0"/>
              </a:rPr>
              <a:t> Expertise. </a:t>
            </a:r>
          </a:p>
          <a:p>
            <a:pPr algn="just">
              <a:lnSpc>
                <a:spcPct val="150000"/>
              </a:lnSpc>
            </a:pPr>
            <a:r>
              <a:rPr lang="en-IN" sz="1600" dirty="0">
                <a:latin typeface="Times New Roman" panose="02020603050405020304" pitchFamily="18" charset="0"/>
                <a:cs typeface="Times New Roman" panose="02020603050405020304" pitchFamily="18" charset="0"/>
              </a:rPr>
              <a:t>He worked in Top pharma companies in India for Regulated &amp; ROW markets on OSD, Parenteral, Topical, Ophthalmic dosage forms of ANDA &amp; NDA.</a:t>
            </a:r>
          </a:p>
          <a:p>
            <a:pPr algn="just">
              <a:lnSpc>
                <a:spcPct val="150000"/>
              </a:lnSpc>
            </a:pPr>
            <a:r>
              <a:rPr lang="en-IN" sz="1600" dirty="0">
                <a:latin typeface="Times New Roman" panose="02020603050405020304" pitchFamily="18" charset="0"/>
                <a:cs typeface="Times New Roman" panose="02020603050405020304" pitchFamily="18" charset="0"/>
              </a:rPr>
              <a:t>He is an entrepreneur with one successful scaling up of a CDO in 7 years time and a CDMO in incubation stage.</a:t>
            </a:r>
          </a:p>
          <a:p>
            <a:pPr algn="just">
              <a:lnSpc>
                <a:spcPct val="150000"/>
              </a:lnSpc>
            </a:pPr>
            <a:endParaRPr lang="en-IN" sz="1600" dirty="0">
              <a:latin typeface="Times New Roman" panose="02020603050405020304" pitchFamily="18" charset="0"/>
              <a:cs typeface="Times New Roman" panose="02020603050405020304" pitchFamily="18" charset="0"/>
            </a:endParaRPr>
          </a:p>
          <a:p>
            <a:pPr algn="just">
              <a:lnSpc>
                <a:spcPct val="150000"/>
              </a:lnSpc>
            </a:pPr>
            <a:r>
              <a:rPr lang="en-IN" sz="1600" b="1" dirty="0">
                <a:latin typeface="Times New Roman" panose="02020603050405020304" pitchFamily="18" charset="0"/>
                <a:cs typeface="Times New Roman" panose="02020603050405020304" pitchFamily="18" charset="0"/>
              </a:rPr>
              <a:t>Mrs. Jaishree Sharma </a:t>
            </a:r>
            <a:r>
              <a:rPr lang="en-IN" sz="1600" dirty="0">
                <a:latin typeface="Times New Roman" panose="02020603050405020304" pitchFamily="18" charset="0"/>
                <a:cs typeface="Times New Roman" panose="02020603050405020304" pitchFamily="18" charset="0"/>
              </a:rPr>
              <a:t>:</a:t>
            </a:r>
          </a:p>
          <a:p>
            <a:pPr lvl="0" algn="just">
              <a:lnSpc>
                <a:spcPct val="150000"/>
              </a:lnSpc>
            </a:pPr>
            <a:r>
              <a:rPr lang="en-IN" sz="1600" dirty="0">
                <a:latin typeface="Times New Roman" panose="02020603050405020304" pitchFamily="18" charset="0"/>
                <a:cs typeface="Times New Roman" panose="02020603050405020304" pitchFamily="18" charset="0"/>
              </a:rPr>
              <a:t>She is a pharmaceutical professional with over 18 years of  formulation and pharmacokinetics expertise in the field of Biopharmaceutics and Pharmacokinetics. She has expertise in various dosage forms including complex generics which includes all sorts of Oral Dosage Form, Injectable, Orally Inhaled and Nasal Drug Products, Transdermal Patches etc. ( For ANDAs” and 505b(2)s’)She is skilled in pharmacokinetics, biopharmaceutics, BA/BE, IVIVC and evaluation of molecules under development in multiple therapeutic areas utilizing in-silico tools for IVIVC/IVIVR. Expert in executing In Vitro Permeation study for Oral Dosage form.  </a:t>
            </a:r>
          </a:p>
          <a:p>
            <a:pPr algn="just">
              <a:lnSpc>
                <a:spcPct val="150000"/>
              </a:lnSpc>
            </a:pPr>
            <a:r>
              <a:rPr lang="en-IN" sz="1600" b="1" dirty="0">
                <a:latin typeface="Times New Roman" panose="02020603050405020304" pitchFamily="18" charset="0"/>
                <a:cs typeface="Times New Roman" panose="02020603050405020304" pitchFamily="18" charset="0"/>
              </a:rPr>
              <a:t>Mrs. Mousumi Mandal : </a:t>
            </a:r>
          </a:p>
          <a:p>
            <a:pPr algn="just">
              <a:lnSpc>
                <a:spcPct val="150000"/>
              </a:lnSpc>
            </a:pPr>
            <a:r>
              <a:rPr lang="en-IN" sz="1600" dirty="0">
                <a:latin typeface="Times New Roman" panose="02020603050405020304" pitchFamily="18" charset="0"/>
                <a:cs typeface="Times New Roman" panose="02020603050405020304" pitchFamily="18" charset="0"/>
              </a:rPr>
              <a:t>She is a passionate professional on operation, HR  and Finance</a:t>
            </a:r>
          </a:p>
          <a:p>
            <a:pPr algn="just">
              <a:lnSpc>
                <a:spcPct val="150000"/>
              </a:lnSpc>
            </a:pPr>
            <a:r>
              <a:rPr lang="en-IN" sz="1600" b="1" dirty="0">
                <a:latin typeface="Times New Roman" panose="02020603050405020304" pitchFamily="18" charset="0"/>
                <a:cs typeface="Times New Roman" panose="02020603050405020304" pitchFamily="18" charset="0"/>
              </a:rPr>
              <a:t>Mr. Shashank Patel, Operation Head</a:t>
            </a:r>
            <a:endParaRPr lang="en-IN" sz="1600" dirty="0">
              <a:latin typeface="Times New Roman" panose="02020603050405020304" pitchFamily="18" charset="0"/>
              <a:cs typeface="Times New Roman" panose="02020603050405020304" pitchFamily="18" charset="0"/>
            </a:endParaRPr>
          </a:p>
          <a:p>
            <a:pPr algn="just">
              <a:lnSpc>
                <a:spcPct val="150000"/>
              </a:lnSpc>
            </a:pPr>
            <a:r>
              <a:rPr lang="en-IN" sz="1600" dirty="0">
                <a:latin typeface="Times New Roman" panose="02020603050405020304" pitchFamily="18" charset="0"/>
                <a:cs typeface="Times New Roman" panose="02020603050405020304" pitchFamily="18" charset="0"/>
              </a:rPr>
              <a:t>is another industry stalwart at APDM with 38 Y experience in R&amp;D and Manufacturing Operations on various dosage forms &amp; technologies.</a:t>
            </a:r>
          </a:p>
        </p:txBody>
      </p:sp>
    </p:spTree>
    <p:extLst>
      <p:ext uri="{BB962C8B-B14F-4D97-AF65-F5344CB8AC3E}">
        <p14:creationId xmlns:p14="http://schemas.microsoft.com/office/powerpoint/2010/main" val="885126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710784" y="87808"/>
            <a:ext cx="10515600" cy="766632"/>
          </a:xfrm>
        </p:spPr>
        <p:txBody>
          <a:bodyPr>
            <a:normAutofit/>
          </a:bodyPr>
          <a:lstStyle/>
          <a:p>
            <a:pPr algn="ctr"/>
            <a:r>
              <a:rPr lang="en-IN" sz="2400" b="1" dirty="0">
                <a:latin typeface="Times New Roman" panose="02020603050405020304" pitchFamily="18" charset="0"/>
                <a:cs typeface="Times New Roman" panose="02020603050405020304" pitchFamily="18" charset="0"/>
              </a:rPr>
              <a:t>OUR FACILITIES AND TEAM</a:t>
            </a:r>
          </a:p>
        </p:txBody>
      </p:sp>
      <p:sp>
        <p:nvSpPr>
          <p:cNvPr id="4" name="Content Placeholder 2"/>
          <p:cNvSpPr>
            <a:spLocks noGrp="1"/>
          </p:cNvSpPr>
          <p:nvPr>
            <p:ph idx="1"/>
          </p:nvPr>
        </p:nvSpPr>
        <p:spPr>
          <a:xfrm>
            <a:off x="67789" y="646545"/>
            <a:ext cx="11909563" cy="5998955"/>
          </a:xfrm>
        </p:spPr>
        <p:txBody>
          <a:bodyPr>
            <a:normAutofit fontScale="92500" lnSpcReduction="20000"/>
          </a:bodyPr>
          <a:lstStyle/>
          <a:p>
            <a:pPr marL="0" indent="0">
              <a:buNone/>
            </a:pPr>
            <a:r>
              <a:rPr lang="en-IN" sz="1800" b="1" cap="none" dirty="0">
                <a:latin typeface="Times New Roman" panose="02020603050405020304" pitchFamily="18" charset="0"/>
                <a:cs typeface="Times New Roman" panose="02020603050405020304" pitchFamily="18" charset="0"/>
              </a:rPr>
              <a:t>OUR FACILITIES :</a:t>
            </a:r>
          </a:p>
          <a:p>
            <a:pPr>
              <a:buFontTx/>
              <a:buChar char="-"/>
            </a:pPr>
            <a:r>
              <a:rPr lang="en-IN" sz="1800" b="1" cap="none" dirty="0">
                <a:latin typeface="Times New Roman" panose="02020603050405020304" pitchFamily="18" charset="0"/>
                <a:cs typeface="Times New Roman" panose="02020603050405020304" pitchFamily="18" charset="0"/>
              </a:rPr>
              <a:t>CORPORATE OFFICE IN THE CITY </a:t>
            </a:r>
          </a:p>
          <a:p>
            <a:pPr marL="0" indent="0">
              <a:buNone/>
            </a:pPr>
            <a:r>
              <a:rPr lang="en-IN" sz="1800" b="1" cap="none" dirty="0">
                <a:latin typeface="Times New Roman" panose="02020603050405020304" pitchFamily="18" charset="0"/>
                <a:cs typeface="Times New Roman" panose="02020603050405020304" pitchFamily="18" charset="0"/>
              </a:rPr>
              <a:t>    </a:t>
            </a:r>
            <a:r>
              <a:rPr lang="en-IN" sz="1800" cap="none" dirty="0">
                <a:latin typeface="Times New Roman" panose="02020603050405020304" pitchFamily="18" charset="0"/>
                <a:cs typeface="Times New Roman" panose="02020603050405020304" pitchFamily="18" charset="0"/>
              </a:rPr>
              <a:t>403 Patron Building, Rajpath Rangoli Road, </a:t>
            </a:r>
          </a:p>
          <a:p>
            <a:pPr marL="0" indent="0">
              <a:buNone/>
            </a:pPr>
            <a:r>
              <a:rPr lang="en-IN" sz="1800" cap="none" dirty="0">
                <a:latin typeface="Times New Roman" panose="02020603050405020304" pitchFamily="18" charset="0"/>
                <a:cs typeface="Times New Roman" panose="02020603050405020304" pitchFamily="18" charset="0"/>
              </a:rPr>
              <a:t>    Behind Rajpath Club;</a:t>
            </a:r>
          </a:p>
          <a:p>
            <a:pPr marL="0" indent="0">
              <a:buNone/>
            </a:pPr>
            <a:r>
              <a:rPr lang="en-IN" sz="1800" cap="none" dirty="0">
                <a:latin typeface="Times New Roman" panose="02020603050405020304" pitchFamily="18" charset="0"/>
                <a:cs typeface="Times New Roman" panose="02020603050405020304" pitchFamily="18" charset="0"/>
              </a:rPr>
              <a:t>    Satellite, Ahmedabad 380054, Gujarat, India</a:t>
            </a:r>
          </a:p>
          <a:p>
            <a:pPr>
              <a:buFontTx/>
              <a:buChar char="-"/>
            </a:pPr>
            <a:r>
              <a:rPr lang="en-IN" sz="1800" b="1" cap="none" dirty="0">
                <a:latin typeface="Times New Roman" panose="02020603050405020304" pitchFamily="18" charset="0"/>
                <a:cs typeface="Times New Roman" panose="02020603050405020304" pitchFamily="18" charset="0"/>
              </a:rPr>
              <a:t>R&amp;D site :</a:t>
            </a:r>
          </a:p>
          <a:p>
            <a:pPr marL="0" indent="0">
              <a:buNone/>
            </a:pPr>
            <a:r>
              <a:rPr lang="en-IN" sz="1800" b="1" cap="none" dirty="0">
                <a:latin typeface="Times New Roman" panose="02020603050405020304" pitchFamily="18" charset="0"/>
                <a:cs typeface="Times New Roman" panose="02020603050405020304" pitchFamily="18" charset="0"/>
              </a:rPr>
              <a:t>    </a:t>
            </a:r>
            <a:r>
              <a:rPr lang="en-IN" sz="1800" cap="none" dirty="0">
                <a:latin typeface="Times New Roman" panose="02020603050405020304" pitchFamily="18" charset="0"/>
                <a:cs typeface="Times New Roman" panose="02020603050405020304" pitchFamily="18" charset="0"/>
              </a:rPr>
              <a:t>Plot 90 &amp; 91, Parishram Industrial Estate , </a:t>
            </a:r>
          </a:p>
          <a:p>
            <a:pPr marL="0" indent="0">
              <a:buNone/>
            </a:pPr>
            <a:r>
              <a:rPr lang="en-IN" sz="1800" cap="none" dirty="0">
                <a:latin typeface="Times New Roman" panose="02020603050405020304" pitchFamily="18" charset="0"/>
                <a:cs typeface="Times New Roman" panose="02020603050405020304" pitchFamily="18" charset="0"/>
              </a:rPr>
              <a:t>    Sarkhej Bavla Road, Changodar, Ta: Sanand; </a:t>
            </a:r>
          </a:p>
          <a:p>
            <a:pPr marL="0" indent="0">
              <a:buNone/>
            </a:pPr>
            <a:r>
              <a:rPr lang="en-IN" sz="1800" cap="none" dirty="0">
                <a:latin typeface="Times New Roman" panose="02020603050405020304" pitchFamily="18" charset="0"/>
                <a:cs typeface="Times New Roman" panose="02020603050405020304" pitchFamily="18" charset="0"/>
              </a:rPr>
              <a:t>    Ahmedabad, Gujarat, India</a:t>
            </a:r>
          </a:p>
          <a:p>
            <a:pPr>
              <a:buFontTx/>
              <a:buChar char="-"/>
            </a:pPr>
            <a:r>
              <a:rPr lang="en-IN" sz="1800" b="1" cap="none" dirty="0">
                <a:latin typeface="Times New Roman" panose="02020603050405020304" pitchFamily="18" charset="0"/>
                <a:cs typeface="Times New Roman" panose="02020603050405020304" pitchFamily="18" charset="0"/>
              </a:rPr>
              <a:t>Manufacturing Site :</a:t>
            </a:r>
          </a:p>
          <a:p>
            <a:pPr marL="0" indent="0">
              <a:buNone/>
            </a:pPr>
            <a:r>
              <a:rPr lang="en-IN" sz="1800" cap="none" dirty="0">
                <a:latin typeface="Times New Roman" panose="02020603050405020304" pitchFamily="18" charset="0"/>
                <a:cs typeface="Times New Roman" panose="02020603050405020304" pitchFamily="18" charset="0"/>
              </a:rPr>
              <a:t>     APDM Pharmaceuticals Pvt Ltd, Vill: Sakodara, Bavla Ganeshpura Highway;Ta: Bavla,       </a:t>
            </a:r>
          </a:p>
          <a:p>
            <a:pPr marL="0" indent="0">
              <a:buNone/>
            </a:pPr>
            <a:r>
              <a:rPr lang="en-IN" sz="1800" cap="none" dirty="0">
                <a:latin typeface="Times New Roman" panose="02020603050405020304" pitchFamily="18" charset="0"/>
                <a:cs typeface="Times New Roman" panose="02020603050405020304" pitchFamily="18" charset="0"/>
              </a:rPr>
              <a:t>     Ahmedabad, Gujarat India  </a:t>
            </a:r>
            <a:endParaRPr lang="en-IN" sz="1800" b="1" cap="none" dirty="0">
              <a:latin typeface="Times New Roman" panose="02020603050405020304" pitchFamily="18" charset="0"/>
              <a:cs typeface="Times New Roman" panose="02020603050405020304" pitchFamily="18" charset="0"/>
            </a:endParaRPr>
          </a:p>
          <a:p>
            <a:pPr marL="0" indent="0">
              <a:buNone/>
            </a:pPr>
            <a:r>
              <a:rPr lang="en-IN" sz="1800" b="1" cap="none" dirty="0">
                <a:latin typeface="Times New Roman" panose="02020603050405020304" pitchFamily="18" charset="0"/>
                <a:cs typeface="Times New Roman" panose="02020603050405020304" pitchFamily="18" charset="0"/>
              </a:rPr>
              <a:t>    OUR Team :</a:t>
            </a:r>
          </a:p>
          <a:p>
            <a:pPr marL="0" indent="0">
              <a:buNone/>
            </a:pPr>
            <a:r>
              <a:rPr lang="en-IN" sz="1800" b="1" cap="none" dirty="0">
                <a:latin typeface="Times New Roman" panose="02020603050405020304" pitchFamily="18" charset="0"/>
                <a:cs typeface="Times New Roman" panose="02020603050405020304" pitchFamily="18" charset="0"/>
              </a:rPr>
              <a:t>    </a:t>
            </a:r>
            <a:r>
              <a:rPr lang="en-IN" sz="1800" cap="none" dirty="0">
                <a:latin typeface="Times New Roman" panose="02020603050405020304" pitchFamily="18" charset="0"/>
                <a:cs typeface="Times New Roman" panose="02020603050405020304" pitchFamily="18" charset="0"/>
              </a:rPr>
              <a:t>A team of well qualified project management, QA. Engg and manufacturing, Formulation</a:t>
            </a:r>
          </a:p>
          <a:p>
            <a:pPr marL="0" indent="0">
              <a:buNone/>
            </a:pPr>
            <a:r>
              <a:rPr lang="en-IN" sz="1800" cap="none" dirty="0">
                <a:latin typeface="Times New Roman" panose="02020603050405020304" pitchFamily="18" charset="0"/>
                <a:cs typeface="Times New Roman" panose="02020603050405020304" pitchFamily="18" charset="0"/>
              </a:rPr>
              <a:t>    Development, Analytical Development  are in place.</a:t>
            </a:r>
            <a:endParaRPr lang="en-IN" sz="1800" cap="none" dirty="0"/>
          </a:p>
        </p:txBody>
      </p:sp>
      <p:pic>
        <p:nvPicPr>
          <p:cNvPr id="1026" name="3945659B-A954-4C45-95D6-CC16259CF8B8" descr="PHOTO-2022-11-17-12-3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9382" y="1310236"/>
            <a:ext cx="6794829" cy="31971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99334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62631" y="97498"/>
            <a:ext cx="9144000" cy="59401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IN" sz="2800" b="1" dirty="0">
                <a:latin typeface="Times New Roman" panose="02020603050405020304" pitchFamily="18" charset="0"/>
                <a:cs typeface="Times New Roman" panose="02020603050405020304" pitchFamily="18" charset="0"/>
              </a:rPr>
              <a:t>SERVICES OFFERED</a:t>
            </a:r>
          </a:p>
        </p:txBody>
      </p:sp>
      <p:sp>
        <p:nvSpPr>
          <p:cNvPr id="5" name="Subtitle 2"/>
          <p:cNvSpPr txBox="1">
            <a:spLocks/>
          </p:cNvSpPr>
          <p:nvPr/>
        </p:nvSpPr>
        <p:spPr>
          <a:xfrm>
            <a:off x="695459" y="742565"/>
            <a:ext cx="11101589" cy="59773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IN" sz="2000" b="1"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Pharmaceutical Formulations</a:t>
            </a:r>
            <a:endParaRPr kumimoji="0" lang="en-IN"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0" lang="en-IN"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Solid Oral dosage forms ( Tablets, Pellets, MUPS )</a:t>
            </a:r>
          </a:p>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0" lang="en-IN"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sterile technologies</a:t>
            </a:r>
          </a:p>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0" lang="en-IN"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Oral Liquids ( solutions and suspensions)</a:t>
            </a:r>
          </a:p>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0" lang="en-IN"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semi solids</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IN" sz="2000" b="1"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Development and technology services</a:t>
            </a:r>
            <a:endParaRPr kumimoji="0" lang="en-IN"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IN"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Drug product development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IN"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Contract Manufacturing and supply</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IN"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Site transfer of projects for commercial viability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IN"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Gap analysis and execution for transfer/use of MA to other geographical markets.</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IN" sz="200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Analytical development | Regulatory support | Quality support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IN" sz="2000" i="0" u="none" strike="noStrike" kern="1200" cap="none" spc="0" normalizeH="0" baseline="0" noProof="0" dirty="0">
              <a:ln>
                <a:noFill/>
              </a:ln>
              <a:solidFill>
                <a:sysClr val="windowText" lastClr="000000"/>
              </a:solidFill>
              <a:effectLst/>
              <a:uLnTx/>
              <a:uFillTx/>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IN" sz="2000" b="1"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PRODUCTS: 	ORAL SOLIDS | STERILE | ORAL LIQUID | TOPICAL | </a:t>
            </a:r>
          </a:p>
        </p:txBody>
      </p:sp>
    </p:spTree>
    <p:extLst>
      <p:ext uri="{BB962C8B-B14F-4D97-AF65-F5344CB8AC3E}">
        <p14:creationId xmlns:p14="http://schemas.microsoft.com/office/powerpoint/2010/main" val="2110673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240" y="103017"/>
            <a:ext cx="8959893" cy="504538"/>
          </a:xfrm>
        </p:spPr>
        <p:txBody>
          <a:bodyPr>
            <a:normAutofit/>
          </a:bodyPr>
          <a:lstStyle/>
          <a:p>
            <a:r>
              <a:rPr lang="en-IN" sz="2400" b="1" dirty="0">
                <a:latin typeface="Times New Roman" panose="02020603050405020304" pitchFamily="18" charset="0"/>
                <a:cs typeface="Times New Roman" panose="02020603050405020304" pitchFamily="18" charset="0"/>
              </a:rPr>
              <a:t>Services offered ( contd.)</a:t>
            </a:r>
          </a:p>
        </p:txBody>
      </p:sp>
      <p:sp>
        <p:nvSpPr>
          <p:cNvPr id="3" name="Content Placeholder 2"/>
          <p:cNvSpPr>
            <a:spLocks noGrp="1"/>
          </p:cNvSpPr>
          <p:nvPr>
            <p:ph idx="1"/>
          </p:nvPr>
        </p:nvSpPr>
        <p:spPr>
          <a:xfrm>
            <a:off x="875937" y="674763"/>
            <a:ext cx="10364452" cy="3721745"/>
          </a:xfrm>
        </p:spPr>
        <p:txBody>
          <a:bodyPr>
            <a:normAutofit fontScale="85000" lnSpcReduction="20000"/>
          </a:bodyPr>
          <a:lstStyle/>
          <a:p>
            <a:r>
              <a:rPr lang="en-IN" b="1" cap="none" dirty="0">
                <a:latin typeface="Times New Roman" panose="02020603050405020304" pitchFamily="18" charset="0"/>
                <a:cs typeface="Times New Roman" panose="02020603050405020304" pitchFamily="18" charset="0"/>
              </a:rPr>
              <a:t>QA SUPPORT </a:t>
            </a:r>
            <a:r>
              <a:rPr lang="en-IN" cap="none" dirty="0">
                <a:latin typeface="Times New Roman" panose="02020603050405020304" pitchFamily="18" charset="0"/>
                <a:cs typeface="Times New Roman" panose="02020603050405020304" pitchFamily="18" charset="0"/>
              </a:rPr>
              <a:t>: </a:t>
            </a:r>
          </a:p>
          <a:p>
            <a:pPr>
              <a:buFontTx/>
              <a:buChar char="-"/>
            </a:pPr>
            <a:r>
              <a:rPr lang="en-IN" cap="none" dirty="0">
                <a:latin typeface="Times New Roman" panose="02020603050405020304" pitchFamily="18" charset="0"/>
                <a:cs typeface="Times New Roman" panose="02020603050405020304" pitchFamily="18" charset="0"/>
              </a:rPr>
              <a:t>Vendor audits.</a:t>
            </a:r>
          </a:p>
          <a:p>
            <a:pPr>
              <a:buFontTx/>
              <a:buChar char="-"/>
            </a:pPr>
            <a:r>
              <a:rPr lang="en-IN" cap="none" dirty="0">
                <a:latin typeface="Times New Roman" panose="02020603050405020304" pitchFamily="18" charset="0"/>
                <a:cs typeface="Times New Roman" panose="02020603050405020304" pitchFamily="18" charset="0"/>
              </a:rPr>
              <a:t>Compliance support for regulatory and client QA audits.</a:t>
            </a:r>
          </a:p>
          <a:p>
            <a:pPr>
              <a:buFontTx/>
              <a:buChar char="-"/>
            </a:pPr>
            <a:r>
              <a:rPr lang="en-IN" cap="none" dirty="0">
                <a:latin typeface="Times New Roman" panose="02020603050405020304" pitchFamily="18" charset="0"/>
                <a:cs typeface="Times New Roman" panose="02020603050405020304" pitchFamily="18" charset="0"/>
              </a:rPr>
              <a:t>Back up support for manufacturing plant QA, QC and QMS for API and FDF manufacturing plants as per most recent regulatory requirement .</a:t>
            </a:r>
          </a:p>
          <a:p>
            <a:pPr>
              <a:buFontTx/>
              <a:buChar char="-"/>
            </a:pPr>
            <a:r>
              <a:rPr lang="en-IN" cap="none" dirty="0">
                <a:latin typeface="Times New Roman" panose="02020603050405020304" pitchFamily="18" charset="0"/>
                <a:cs typeface="Times New Roman" panose="02020603050405020304" pitchFamily="18" charset="0"/>
              </a:rPr>
              <a:t>Gap analysis and support for compliances for expansion to new markets.</a:t>
            </a:r>
          </a:p>
          <a:p>
            <a:pPr>
              <a:buFontTx/>
              <a:buChar char="-"/>
            </a:pPr>
            <a:endParaRPr lang="en-IN" cap="none" dirty="0">
              <a:latin typeface="Times New Roman" panose="02020603050405020304" pitchFamily="18" charset="0"/>
              <a:cs typeface="Times New Roman" panose="02020603050405020304" pitchFamily="18" charset="0"/>
            </a:endParaRPr>
          </a:p>
          <a:p>
            <a:r>
              <a:rPr lang="en-IN" b="1" cap="none" dirty="0">
                <a:latin typeface="Times New Roman" panose="02020603050405020304" pitchFamily="18" charset="0"/>
                <a:cs typeface="Times New Roman" panose="02020603050405020304" pitchFamily="18" charset="0"/>
              </a:rPr>
              <a:t>REGULATORY SUPPORT :</a:t>
            </a:r>
          </a:p>
          <a:p>
            <a:pPr marL="0" indent="0">
              <a:buNone/>
            </a:pPr>
            <a:r>
              <a:rPr lang="en-IN" b="1" cap="none" dirty="0">
                <a:latin typeface="Times New Roman" panose="02020603050405020304" pitchFamily="18" charset="0"/>
                <a:cs typeface="Times New Roman" panose="02020603050405020304" pitchFamily="18" charset="0"/>
              </a:rPr>
              <a:t>-   </a:t>
            </a:r>
            <a:r>
              <a:rPr lang="en-IN" cap="none" dirty="0">
                <a:latin typeface="Times New Roman" panose="02020603050405020304" pitchFamily="18" charset="0"/>
                <a:cs typeface="Times New Roman" panose="02020603050405020304" pitchFamily="18" charset="0"/>
              </a:rPr>
              <a:t>DOSSIER ( ECTD,CTD )compilation as per USFDA, EMEA. CANADA and other countries.</a:t>
            </a:r>
          </a:p>
          <a:p>
            <a:pPr marL="0" indent="0">
              <a:buNone/>
            </a:pPr>
            <a:r>
              <a:rPr lang="en-IN" cap="none" dirty="0">
                <a:latin typeface="Times New Roman" panose="02020603050405020304" pitchFamily="18" charset="0"/>
                <a:cs typeface="Times New Roman" panose="02020603050405020304" pitchFamily="18" charset="0"/>
              </a:rPr>
              <a:t>-   Support for CMC ,QA and BA BE/CT queries.	</a:t>
            </a:r>
          </a:p>
        </p:txBody>
      </p:sp>
    </p:spTree>
    <p:extLst>
      <p:ext uri="{BB962C8B-B14F-4D97-AF65-F5344CB8AC3E}">
        <p14:creationId xmlns:p14="http://schemas.microsoft.com/office/powerpoint/2010/main" val="243136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694" y="113513"/>
            <a:ext cx="10515600" cy="463358"/>
          </a:xfrm>
        </p:spPr>
        <p:txBody>
          <a:bodyPr>
            <a:noAutofit/>
          </a:bodyPr>
          <a:lstStyle/>
          <a:p>
            <a:pPr algn="ctr"/>
            <a:r>
              <a:rPr lang="en-IN" sz="2400" b="1" dirty="0">
                <a:latin typeface="Times New Roman" panose="02020603050405020304" pitchFamily="18" charset="0"/>
                <a:cs typeface="Times New Roman" panose="02020603050405020304" pitchFamily="18" charset="0"/>
              </a:rPr>
              <a:t>APDM STRENGTHS</a:t>
            </a:r>
          </a:p>
        </p:txBody>
      </p:sp>
      <p:sp>
        <p:nvSpPr>
          <p:cNvPr id="3" name="Content Placeholder 2"/>
          <p:cNvSpPr>
            <a:spLocks noGrp="1"/>
          </p:cNvSpPr>
          <p:nvPr>
            <p:ph idx="1"/>
          </p:nvPr>
        </p:nvSpPr>
        <p:spPr>
          <a:xfrm>
            <a:off x="770694" y="687334"/>
            <a:ext cx="10515600" cy="4535179"/>
          </a:xfrm>
        </p:spPr>
        <p:txBody>
          <a:bodyPr>
            <a:normAutofit/>
          </a:bodyPr>
          <a:lstStyle/>
          <a:p>
            <a:r>
              <a:rPr lang="en-IN" sz="1800" cap="none" dirty="0">
                <a:latin typeface="Times New Roman" panose="02020603050405020304" pitchFamily="18" charset="0"/>
                <a:cs typeface="Times New Roman" panose="02020603050405020304" pitchFamily="18" charset="0"/>
              </a:rPr>
              <a:t>Sourcing to delivery of product and services to suit your need.</a:t>
            </a:r>
          </a:p>
          <a:p>
            <a:r>
              <a:rPr lang="en-IN" sz="1800" cap="none" dirty="0">
                <a:latin typeface="Times New Roman" panose="02020603050405020304" pitchFamily="18" charset="0"/>
                <a:cs typeface="Times New Roman" panose="02020603050405020304" pitchFamily="18" charset="0"/>
              </a:rPr>
              <a:t>Exposure and experience in generics, 505(B)2 and new formulations.</a:t>
            </a:r>
          </a:p>
          <a:p>
            <a:r>
              <a:rPr lang="en-IN" sz="1800" cap="none" dirty="0">
                <a:latin typeface="Times New Roman" panose="02020603050405020304" pitchFamily="18" charset="0"/>
                <a:cs typeface="Times New Roman" panose="02020603050405020304" pitchFamily="18" charset="0"/>
              </a:rPr>
              <a:t>Patent understanding, protection and non infringing.</a:t>
            </a:r>
          </a:p>
          <a:p>
            <a:r>
              <a:rPr lang="en-IN" sz="1800" cap="none" dirty="0">
                <a:latin typeface="Times New Roman" panose="02020603050405020304" pitchFamily="18" charset="0"/>
                <a:cs typeface="Times New Roman" panose="02020603050405020304" pitchFamily="18" charset="0"/>
              </a:rPr>
              <a:t>Reliability and confidence.</a:t>
            </a:r>
          </a:p>
          <a:p>
            <a:r>
              <a:rPr lang="en-IN" sz="1800" cap="none" dirty="0">
                <a:latin typeface="Times New Roman" panose="02020603050405020304" pitchFamily="18" charset="0"/>
                <a:cs typeface="Times New Roman" panose="02020603050405020304" pitchFamily="18" charset="0"/>
              </a:rPr>
              <a:t>Non compete with clients at all levels.</a:t>
            </a:r>
          </a:p>
          <a:p>
            <a:r>
              <a:rPr lang="en-IN" sz="1800" cap="none" dirty="0">
                <a:latin typeface="Times New Roman" panose="02020603050405020304" pitchFamily="18" charset="0"/>
                <a:cs typeface="Times New Roman" panose="02020603050405020304" pitchFamily="18" charset="0"/>
              </a:rPr>
              <a:t>In house manufacturing of oral solids and vast networks of reliable and efficient CMO across the globe.</a:t>
            </a:r>
          </a:p>
          <a:p>
            <a:r>
              <a:rPr lang="en-IN" sz="1800" cap="none" dirty="0">
                <a:latin typeface="Times New Roman" panose="02020603050405020304" pitchFamily="18" charset="0"/>
                <a:cs typeface="Times New Roman" panose="02020603050405020304" pitchFamily="18" charset="0"/>
              </a:rPr>
              <a:t>Track record of faster turn around time</a:t>
            </a:r>
            <a:r>
              <a:rPr lang="en-IN" sz="2000" cap="none"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09705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43B54-B38F-3250-941F-703522ACB7A8}"/>
              </a:ext>
            </a:extLst>
          </p:cNvPr>
          <p:cNvSpPr>
            <a:spLocks noGrp="1"/>
          </p:cNvSpPr>
          <p:nvPr>
            <p:ph type="title"/>
          </p:nvPr>
        </p:nvSpPr>
        <p:spPr>
          <a:xfrm>
            <a:off x="193963" y="369455"/>
            <a:ext cx="8377382" cy="277090"/>
          </a:xfrm>
        </p:spPr>
        <p:txBody>
          <a:bodyPr>
            <a:noAutofit/>
          </a:bodyPr>
          <a:lstStyle/>
          <a:p>
            <a:r>
              <a:rPr lang="en-US" sz="2000" b="1" dirty="0">
                <a:latin typeface="Times New Roman" panose="02020603050405020304" pitchFamily="18" charset="0"/>
                <a:cs typeface="Times New Roman" panose="02020603050405020304" pitchFamily="18" charset="0"/>
              </a:rPr>
              <a:t>EQUIPMENT LIST OF FORMULATION AND DEVELOPMENT LAB</a:t>
            </a:r>
            <a:endParaRPr lang="en-IN" sz="2000" b="1" dirty="0">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680E7661-5C6D-BECD-D29A-119A754D39C5}"/>
              </a:ext>
            </a:extLst>
          </p:cNvPr>
          <p:cNvGraphicFramePr>
            <a:graphicFrameLocks noGrp="1"/>
          </p:cNvGraphicFramePr>
          <p:nvPr>
            <p:ph idx="1"/>
            <p:extLst>
              <p:ext uri="{D42A27DB-BD31-4B8C-83A1-F6EECF244321}">
                <p14:modId xmlns:p14="http://schemas.microsoft.com/office/powerpoint/2010/main" val="2787439756"/>
              </p:ext>
            </p:extLst>
          </p:nvPr>
        </p:nvGraphicFramePr>
        <p:xfrm>
          <a:off x="914400" y="2366963"/>
          <a:ext cx="10363200" cy="370840"/>
        </p:xfrm>
        <a:graphic>
          <a:graphicData uri="http://schemas.openxmlformats.org/drawingml/2006/table">
            <a:tbl>
              <a:tblPr firstRow="1" bandRow="1">
                <a:tableStyleId>{2D5ABB26-0587-4C30-8999-92F81FD0307C}</a:tableStyleId>
              </a:tblPr>
              <a:tblGrid>
                <a:gridCol w="5181600">
                  <a:extLst>
                    <a:ext uri="{9D8B030D-6E8A-4147-A177-3AD203B41FA5}">
                      <a16:colId xmlns:a16="http://schemas.microsoft.com/office/drawing/2014/main" val="3739993687"/>
                    </a:ext>
                  </a:extLst>
                </a:gridCol>
                <a:gridCol w="5181600">
                  <a:extLst>
                    <a:ext uri="{9D8B030D-6E8A-4147-A177-3AD203B41FA5}">
                      <a16:colId xmlns:a16="http://schemas.microsoft.com/office/drawing/2014/main" val="4294705730"/>
                    </a:ext>
                  </a:extLst>
                </a:gridCol>
              </a:tblGrid>
              <a:tr h="370840">
                <a:tc>
                  <a:txBody>
                    <a:bodyPr/>
                    <a:lstStyle/>
                    <a:p>
                      <a:endParaRPr lang="en-IN" dirty="0"/>
                    </a:p>
                  </a:txBody>
                  <a:tcPr/>
                </a:tc>
                <a:tc>
                  <a:txBody>
                    <a:bodyPr/>
                    <a:lstStyle/>
                    <a:p>
                      <a:endParaRPr lang="en-IN" dirty="0"/>
                    </a:p>
                  </a:txBody>
                  <a:tcPr/>
                </a:tc>
                <a:extLst>
                  <a:ext uri="{0D108BD9-81ED-4DB2-BD59-A6C34878D82A}">
                    <a16:rowId xmlns:a16="http://schemas.microsoft.com/office/drawing/2014/main" val="2944696526"/>
                  </a:ext>
                </a:extLst>
              </a:tr>
            </a:tbl>
          </a:graphicData>
        </a:graphic>
      </p:graphicFrame>
      <p:graphicFrame>
        <p:nvGraphicFramePr>
          <p:cNvPr id="5" name="Table 5">
            <a:extLst>
              <a:ext uri="{FF2B5EF4-FFF2-40B4-BE49-F238E27FC236}">
                <a16:creationId xmlns:a16="http://schemas.microsoft.com/office/drawing/2014/main" id="{00C5FA58-0958-B081-6505-FFEB0B8A3BE0}"/>
              </a:ext>
            </a:extLst>
          </p:cNvPr>
          <p:cNvGraphicFramePr>
            <a:graphicFrameLocks noGrp="1"/>
          </p:cNvGraphicFramePr>
          <p:nvPr>
            <p:extLst>
              <p:ext uri="{D42A27DB-BD31-4B8C-83A1-F6EECF244321}">
                <p14:modId xmlns:p14="http://schemas.microsoft.com/office/powerpoint/2010/main" val="1079185943"/>
              </p:ext>
            </p:extLst>
          </p:nvPr>
        </p:nvGraphicFramePr>
        <p:xfrm>
          <a:off x="406399" y="914400"/>
          <a:ext cx="9864437" cy="4967316"/>
        </p:xfrm>
        <a:graphic>
          <a:graphicData uri="http://schemas.openxmlformats.org/drawingml/2006/table">
            <a:tbl>
              <a:tblPr firstRow="1" bandRow="1">
                <a:tableStyleId>{9D7B26C5-4107-4FEC-AEDC-1716B250A1EF}</a:tableStyleId>
              </a:tblPr>
              <a:tblGrid>
                <a:gridCol w="5058903">
                  <a:extLst>
                    <a:ext uri="{9D8B030D-6E8A-4147-A177-3AD203B41FA5}">
                      <a16:colId xmlns:a16="http://schemas.microsoft.com/office/drawing/2014/main" val="854281565"/>
                    </a:ext>
                  </a:extLst>
                </a:gridCol>
                <a:gridCol w="4805534">
                  <a:extLst>
                    <a:ext uri="{9D8B030D-6E8A-4147-A177-3AD203B41FA5}">
                      <a16:colId xmlns:a16="http://schemas.microsoft.com/office/drawing/2014/main" val="380402034"/>
                    </a:ext>
                  </a:extLst>
                </a:gridCol>
              </a:tblGrid>
              <a:tr h="4967316">
                <a:tc>
                  <a:txBody>
                    <a:bodyPr/>
                    <a:lstStyle/>
                    <a:p>
                      <a:r>
                        <a:rPr lang="en-IN" b="0" dirty="0">
                          <a:latin typeface="Times New Roman" panose="02020603050405020304" pitchFamily="18" charset="0"/>
                          <a:cs typeface="Times New Roman" panose="02020603050405020304" pitchFamily="18" charset="0"/>
                        </a:rPr>
                        <a:t>1. </a:t>
                      </a:r>
                      <a:r>
                        <a:rPr lang="en-IN" sz="1600" b="0" dirty="0">
                          <a:latin typeface="Times New Roman" panose="02020603050405020304" pitchFamily="18" charset="0"/>
                          <a:cs typeface="Times New Roman" panose="02020603050405020304" pitchFamily="18" charset="0"/>
                        </a:rPr>
                        <a:t>RMG - 25 LTR</a:t>
                      </a:r>
                    </a:p>
                    <a:p>
                      <a:r>
                        <a:rPr lang="en-IN" sz="1600" b="0" dirty="0">
                          <a:latin typeface="Times New Roman" panose="02020603050405020304" pitchFamily="18" charset="0"/>
                          <a:cs typeface="Times New Roman" panose="02020603050405020304" pitchFamily="18" charset="0"/>
                        </a:rPr>
                        <a:t>2. Table Top Dryer</a:t>
                      </a:r>
                    </a:p>
                    <a:p>
                      <a:r>
                        <a:rPr lang="en-IN" sz="1600" b="0" dirty="0">
                          <a:latin typeface="Times New Roman" panose="02020603050405020304" pitchFamily="18" charset="0"/>
                          <a:cs typeface="Times New Roman" panose="02020603050405020304" pitchFamily="18" charset="0"/>
                        </a:rPr>
                        <a:t>3. Fluid Bed Processor</a:t>
                      </a:r>
                    </a:p>
                    <a:p>
                      <a:r>
                        <a:rPr lang="en-IN" sz="1600" b="0" dirty="0">
                          <a:latin typeface="Times New Roman" panose="02020603050405020304" pitchFamily="18" charset="0"/>
                          <a:cs typeface="Times New Roman" panose="02020603050405020304" pitchFamily="18" charset="0"/>
                        </a:rPr>
                        <a:t>4. Co Mill</a:t>
                      </a:r>
                    </a:p>
                    <a:p>
                      <a:r>
                        <a:rPr lang="en-IN" sz="1600" b="0" dirty="0">
                          <a:latin typeface="Times New Roman" panose="02020603050405020304" pitchFamily="18" charset="0"/>
                          <a:cs typeface="Times New Roman" panose="02020603050405020304" pitchFamily="18" charset="0"/>
                        </a:rPr>
                        <a:t>5. Double Cone Mixer</a:t>
                      </a:r>
                    </a:p>
                    <a:p>
                      <a:r>
                        <a:rPr lang="en-IN" sz="1600" b="0" dirty="0">
                          <a:latin typeface="Times New Roman" panose="02020603050405020304" pitchFamily="18" charset="0"/>
                          <a:cs typeface="Times New Roman" panose="02020603050405020304" pitchFamily="18" charset="0"/>
                        </a:rPr>
                        <a:t>6. Vibro Sifter 12"</a:t>
                      </a:r>
                    </a:p>
                    <a:p>
                      <a:r>
                        <a:rPr lang="en-IN" sz="1600" b="0" dirty="0">
                          <a:latin typeface="Times New Roman" panose="02020603050405020304" pitchFamily="18" charset="0"/>
                          <a:cs typeface="Times New Roman" panose="02020603050405020304" pitchFamily="18" charset="0"/>
                        </a:rPr>
                        <a:t>7. Planetary mixer with horizontal main drive</a:t>
                      </a:r>
                    </a:p>
                    <a:p>
                      <a:r>
                        <a:rPr lang="en-IN" sz="1600" b="0" dirty="0">
                          <a:latin typeface="Times New Roman" panose="02020603050405020304" pitchFamily="18" charset="0"/>
                          <a:cs typeface="Times New Roman" panose="02020603050405020304" pitchFamily="18" charset="0"/>
                        </a:rPr>
                        <a:t>8. Compression Machine</a:t>
                      </a:r>
                    </a:p>
                    <a:p>
                      <a:r>
                        <a:rPr lang="en-IN" sz="1600" b="0" dirty="0">
                          <a:latin typeface="Times New Roman" panose="02020603050405020304" pitchFamily="18" charset="0"/>
                          <a:cs typeface="Times New Roman" panose="02020603050405020304" pitchFamily="18" charset="0"/>
                        </a:rPr>
                        <a:t>9. Auto Coater with 5", 8", 10", 12"</a:t>
                      </a:r>
                    </a:p>
                    <a:p>
                      <a:r>
                        <a:rPr lang="en-IN" sz="1600" b="0" dirty="0">
                          <a:latin typeface="Times New Roman" panose="02020603050405020304" pitchFamily="18" charset="0"/>
                          <a:cs typeface="Times New Roman" panose="02020603050405020304" pitchFamily="18" charset="0"/>
                        </a:rPr>
                        <a:t>10. Exhaust Blower system for Autocoater &amp; FBP</a:t>
                      </a:r>
                    </a:p>
                    <a:p>
                      <a:r>
                        <a:rPr lang="en-IN" sz="1600" b="0" dirty="0">
                          <a:latin typeface="Times New Roman" panose="02020603050405020304" pitchFamily="18" charset="0"/>
                          <a:cs typeface="Times New Roman" panose="02020603050405020304" pitchFamily="18" charset="0"/>
                        </a:rPr>
                        <a:t>11. Single Screw Extruder</a:t>
                      </a:r>
                    </a:p>
                    <a:p>
                      <a:r>
                        <a:rPr lang="en-IN" sz="1600" b="0" dirty="0">
                          <a:latin typeface="Times New Roman" panose="02020603050405020304" pitchFamily="18" charset="0"/>
                          <a:cs typeface="Times New Roman" panose="02020603050405020304" pitchFamily="18" charset="0"/>
                        </a:rPr>
                        <a:t>12. Spheronizer</a:t>
                      </a:r>
                    </a:p>
                    <a:p>
                      <a:r>
                        <a:rPr lang="en-IN" sz="1600" b="0" dirty="0">
                          <a:latin typeface="Times New Roman" panose="02020603050405020304" pitchFamily="18" charset="0"/>
                          <a:cs typeface="Times New Roman" panose="02020603050405020304" pitchFamily="18" charset="0"/>
                        </a:rPr>
                        <a:t>13. Capsule Filling Machine</a:t>
                      </a:r>
                    </a:p>
                    <a:p>
                      <a:r>
                        <a:rPr lang="en-IN" sz="1600" b="0" dirty="0">
                          <a:latin typeface="Times New Roman" panose="02020603050405020304" pitchFamily="18" charset="0"/>
                          <a:cs typeface="Times New Roman" panose="02020603050405020304" pitchFamily="18" charset="0"/>
                        </a:rPr>
                        <a:t>14. Semi Auto Blister Machine with one PVC-ALU C/P</a:t>
                      </a:r>
                    </a:p>
                    <a:p>
                      <a:r>
                        <a:rPr lang="en-IN" sz="1600" b="0" dirty="0">
                          <a:latin typeface="Times New Roman" panose="02020603050405020304" pitchFamily="18" charset="0"/>
                          <a:cs typeface="Times New Roman" panose="02020603050405020304" pitchFamily="18" charset="0"/>
                        </a:rPr>
                        <a:t>15. Semi Auto Blister Extra C/P for ALU-ALU Blister</a:t>
                      </a:r>
                    </a:p>
                    <a:p>
                      <a:r>
                        <a:rPr lang="en-IN" sz="1600" b="0" dirty="0">
                          <a:latin typeface="Times New Roman" panose="02020603050405020304" pitchFamily="18" charset="0"/>
                          <a:cs typeface="Times New Roman" panose="02020603050405020304" pitchFamily="18" charset="0"/>
                        </a:rPr>
                        <a:t>16. Induction cap sealing machine</a:t>
                      </a:r>
                    </a:p>
                    <a:p>
                      <a:r>
                        <a:rPr lang="en-IN" sz="1600" b="0" dirty="0">
                          <a:latin typeface="Times New Roman" panose="02020603050405020304" pitchFamily="18" charset="0"/>
                          <a:cs typeface="Times New Roman" panose="02020603050405020304" pitchFamily="18" charset="0"/>
                        </a:rPr>
                        <a:t>17. High Speed Homogenizer</a:t>
                      </a:r>
                    </a:p>
                    <a:p>
                      <a:endParaRPr lang="en-IN" dirty="0"/>
                    </a:p>
                  </a:txBody>
                  <a:tcPr/>
                </a:tc>
                <a:tc>
                  <a:txBody>
                    <a:bodyPr/>
                    <a:lstStyle/>
                    <a:p>
                      <a:r>
                        <a:rPr lang="en-IN" sz="1600" b="1" dirty="0">
                          <a:latin typeface="Times New Roman" panose="02020603050405020304" pitchFamily="18" charset="0"/>
                          <a:cs typeface="Times New Roman" panose="02020603050405020304" pitchFamily="18" charset="0"/>
                        </a:rPr>
                        <a:t>EXPETED MACHINES IN NEAR FUTURE</a:t>
                      </a:r>
                    </a:p>
                    <a:p>
                      <a:r>
                        <a:rPr lang="en-IN" sz="1600" b="0" dirty="0">
                          <a:latin typeface="Times New Roman" panose="02020603050405020304" pitchFamily="18" charset="0"/>
                          <a:cs typeface="Times New Roman" panose="02020603050405020304" pitchFamily="18" charset="0"/>
                        </a:rPr>
                        <a:t>1. Lyophilizer</a:t>
                      </a:r>
                    </a:p>
                    <a:p>
                      <a:r>
                        <a:rPr lang="en-IN" sz="1600" b="0" dirty="0">
                          <a:latin typeface="Times New Roman" panose="02020603050405020304" pitchFamily="18" charset="0"/>
                          <a:cs typeface="Times New Roman" panose="02020603050405020304" pitchFamily="18" charset="0"/>
                        </a:rPr>
                        <a:t>2. High pressure homogenizer</a:t>
                      </a:r>
                    </a:p>
                    <a:p>
                      <a:r>
                        <a:rPr lang="en-IN" sz="1600" b="0" dirty="0">
                          <a:latin typeface="Times New Roman" panose="02020603050405020304" pitchFamily="18" charset="0"/>
                          <a:cs typeface="Times New Roman" panose="02020603050405020304" pitchFamily="18" charset="0"/>
                        </a:rPr>
                        <a:t>3. Roller compactor</a:t>
                      </a:r>
                    </a:p>
                    <a:p>
                      <a:endParaRPr lang="en-IN" dirty="0"/>
                    </a:p>
                  </a:txBody>
                  <a:tcPr/>
                </a:tc>
                <a:extLst>
                  <a:ext uri="{0D108BD9-81ED-4DB2-BD59-A6C34878D82A}">
                    <a16:rowId xmlns:a16="http://schemas.microsoft.com/office/drawing/2014/main" val="110062944"/>
                  </a:ext>
                </a:extLst>
              </a:tr>
            </a:tbl>
          </a:graphicData>
        </a:graphic>
      </p:graphicFrame>
    </p:spTree>
    <p:extLst>
      <p:ext uri="{BB962C8B-B14F-4D97-AF65-F5344CB8AC3E}">
        <p14:creationId xmlns:p14="http://schemas.microsoft.com/office/powerpoint/2010/main" val="480901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43B54-B38F-3250-941F-703522ACB7A8}"/>
              </a:ext>
            </a:extLst>
          </p:cNvPr>
          <p:cNvSpPr>
            <a:spLocks noGrp="1"/>
          </p:cNvSpPr>
          <p:nvPr>
            <p:ph type="title"/>
          </p:nvPr>
        </p:nvSpPr>
        <p:spPr>
          <a:xfrm>
            <a:off x="193963" y="369455"/>
            <a:ext cx="8377382" cy="277090"/>
          </a:xfrm>
        </p:spPr>
        <p:txBody>
          <a:bodyPr>
            <a:noAutofit/>
          </a:bodyPr>
          <a:lstStyle/>
          <a:p>
            <a:r>
              <a:rPr lang="en-US" sz="2000" b="1" dirty="0">
                <a:latin typeface="Times New Roman" panose="02020603050405020304" pitchFamily="18" charset="0"/>
                <a:cs typeface="Times New Roman" panose="02020603050405020304" pitchFamily="18" charset="0"/>
              </a:rPr>
              <a:t>EQUPMENT LIST OF ANALYTICAL DEVELOPMENT </a:t>
            </a:r>
            <a:endParaRPr lang="en-IN" sz="2000" b="1" dirty="0">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680E7661-5C6D-BECD-D29A-119A754D39C5}"/>
              </a:ext>
            </a:extLst>
          </p:cNvPr>
          <p:cNvGraphicFramePr>
            <a:graphicFrameLocks noGrp="1"/>
          </p:cNvGraphicFramePr>
          <p:nvPr>
            <p:ph idx="1"/>
          </p:nvPr>
        </p:nvGraphicFramePr>
        <p:xfrm>
          <a:off x="914400" y="2366963"/>
          <a:ext cx="10363200" cy="370840"/>
        </p:xfrm>
        <a:graphic>
          <a:graphicData uri="http://schemas.openxmlformats.org/drawingml/2006/table">
            <a:tbl>
              <a:tblPr firstRow="1" bandRow="1">
                <a:tableStyleId>{2D5ABB26-0587-4C30-8999-92F81FD0307C}</a:tableStyleId>
              </a:tblPr>
              <a:tblGrid>
                <a:gridCol w="5181600">
                  <a:extLst>
                    <a:ext uri="{9D8B030D-6E8A-4147-A177-3AD203B41FA5}">
                      <a16:colId xmlns:a16="http://schemas.microsoft.com/office/drawing/2014/main" val="3739993687"/>
                    </a:ext>
                  </a:extLst>
                </a:gridCol>
                <a:gridCol w="5181600">
                  <a:extLst>
                    <a:ext uri="{9D8B030D-6E8A-4147-A177-3AD203B41FA5}">
                      <a16:colId xmlns:a16="http://schemas.microsoft.com/office/drawing/2014/main" val="4294705730"/>
                    </a:ext>
                  </a:extLst>
                </a:gridCol>
              </a:tblGrid>
              <a:tr h="370840">
                <a:tc>
                  <a:txBody>
                    <a:bodyPr/>
                    <a:lstStyle/>
                    <a:p>
                      <a:endParaRPr lang="en-IN" dirty="0"/>
                    </a:p>
                  </a:txBody>
                  <a:tcPr/>
                </a:tc>
                <a:tc>
                  <a:txBody>
                    <a:bodyPr/>
                    <a:lstStyle/>
                    <a:p>
                      <a:endParaRPr lang="en-IN" dirty="0"/>
                    </a:p>
                  </a:txBody>
                  <a:tcPr/>
                </a:tc>
                <a:extLst>
                  <a:ext uri="{0D108BD9-81ED-4DB2-BD59-A6C34878D82A}">
                    <a16:rowId xmlns:a16="http://schemas.microsoft.com/office/drawing/2014/main" val="2944696526"/>
                  </a:ext>
                </a:extLst>
              </a:tr>
            </a:tbl>
          </a:graphicData>
        </a:graphic>
      </p:graphicFrame>
      <p:graphicFrame>
        <p:nvGraphicFramePr>
          <p:cNvPr id="5" name="Table 5">
            <a:extLst>
              <a:ext uri="{FF2B5EF4-FFF2-40B4-BE49-F238E27FC236}">
                <a16:creationId xmlns:a16="http://schemas.microsoft.com/office/drawing/2014/main" id="{00C5FA58-0958-B081-6505-FFEB0B8A3BE0}"/>
              </a:ext>
            </a:extLst>
          </p:cNvPr>
          <p:cNvGraphicFramePr>
            <a:graphicFrameLocks noGrp="1"/>
          </p:cNvGraphicFramePr>
          <p:nvPr>
            <p:extLst>
              <p:ext uri="{D42A27DB-BD31-4B8C-83A1-F6EECF244321}">
                <p14:modId xmlns:p14="http://schemas.microsoft.com/office/powerpoint/2010/main" val="3892412640"/>
              </p:ext>
            </p:extLst>
          </p:nvPr>
        </p:nvGraphicFramePr>
        <p:xfrm>
          <a:off x="637309" y="731519"/>
          <a:ext cx="9901382" cy="6001789"/>
        </p:xfrm>
        <a:graphic>
          <a:graphicData uri="http://schemas.openxmlformats.org/drawingml/2006/table">
            <a:tbl>
              <a:tblPr firstRow="1" bandRow="1">
                <a:tableStyleId>{9D7B26C5-4107-4FEC-AEDC-1716B250A1EF}</a:tableStyleId>
              </a:tblPr>
              <a:tblGrid>
                <a:gridCol w="5264727">
                  <a:extLst>
                    <a:ext uri="{9D8B030D-6E8A-4147-A177-3AD203B41FA5}">
                      <a16:colId xmlns:a16="http://schemas.microsoft.com/office/drawing/2014/main" val="854281565"/>
                    </a:ext>
                  </a:extLst>
                </a:gridCol>
                <a:gridCol w="4636655">
                  <a:extLst>
                    <a:ext uri="{9D8B030D-6E8A-4147-A177-3AD203B41FA5}">
                      <a16:colId xmlns:a16="http://schemas.microsoft.com/office/drawing/2014/main" val="380402034"/>
                    </a:ext>
                  </a:extLst>
                </a:gridCol>
              </a:tblGrid>
              <a:tr h="6001789">
                <a:tc>
                  <a:txBody>
                    <a:bodyPr/>
                    <a:lstStyle/>
                    <a:p>
                      <a:pPr marL="342900" indent="-342900">
                        <a:buAutoNum type="arabicPeriod"/>
                      </a:pPr>
                      <a:r>
                        <a:rPr lang="en-IN" sz="1400" b="0" dirty="0">
                          <a:latin typeface="Times New Roman" panose="02020603050405020304" pitchFamily="18" charset="0"/>
                          <a:cs typeface="Times New Roman" panose="02020603050405020304" pitchFamily="18" charset="0"/>
                        </a:rPr>
                        <a:t>Gas Chromatography (Head Space)</a:t>
                      </a:r>
                    </a:p>
                    <a:p>
                      <a:pPr marL="342900" indent="-342900">
                        <a:buAutoNum type="arabicPeriod"/>
                      </a:pPr>
                      <a:r>
                        <a:rPr lang="en-IN" sz="1400" b="0" dirty="0">
                          <a:latin typeface="Times New Roman" panose="02020603050405020304" pitchFamily="18" charset="0"/>
                          <a:cs typeface="Times New Roman" panose="02020603050405020304" pitchFamily="18" charset="0"/>
                        </a:rPr>
                        <a:t>HPLC with UV Detector </a:t>
                      </a:r>
                    </a:p>
                    <a:p>
                      <a:pPr marL="342900" indent="-342900">
                        <a:buAutoNum type="arabicPeriod"/>
                      </a:pPr>
                      <a:r>
                        <a:rPr lang="en-IN" sz="1400" b="0" dirty="0">
                          <a:latin typeface="Times New Roman" panose="02020603050405020304" pitchFamily="18" charset="0"/>
                          <a:cs typeface="Times New Roman" panose="02020603050405020304" pitchFamily="18" charset="0"/>
                        </a:rPr>
                        <a:t>HPLC with PDA Detector </a:t>
                      </a:r>
                    </a:p>
                    <a:p>
                      <a:pPr marL="342900" indent="-342900">
                        <a:buAutoNum type="arabicPeriod"/>
                      </a:pPr>
                      <a:r>
                        <a:rPr lang="en-IN" sz="1400" b="0" dirty="0">
                          <a:latin typeface="Times New Roman" panose="02020603050405020304" pitchFamily="18" charset="0"/>
                          <a:cs typeface="Times New Roman" panose="02020603050405020304" pitchFamily="18" charset="0"/>
                        </a:rPr>
                        <a:t>Tablet Dissolution Apparatus 8L with DC Collector</a:t>
                      </a:r>
                    </a:p>
                    <a:p>
                      <a:pPr marL="342900" indent="-342900">
                        <a:buAutoNum type="arabicPeriod"/>
                      </a:pPr>
                      <a:r>
                        <a:rPr lang="en-IN" sz="1400" b="0" dirty="0">
                          <a:latin typeface="Times New Roman" panose="02020603050405020304" pitchFamily="18" charset="0"/>
                          <a:cs typeface="Times New Roman" panose="02020603050405020304" pitchFamily="18" charset="0"/>
                        </a:rPr>
                        <a:t>Tablet Dissolution Apparatus 14L with DC Collector </a:t>
                      </a:r>
                    </a:p>
                    <a:p>
                      <a:pPr marL="342900" indent="-342900">
                        <a:buAutoNum type="arabicPeriod"/>
                      </a:pPr>
                      <a:r>
                        <a:rPr lang="en-IN" sz="1400" b="0" dirty="0">
                          <a:latin typeface="Times New Roman" panose="02020603050405020304" pitchFamily="18" charset="0"/>
                          <a:cs typeface="Times New Roman" panose="02020603050405020304" pitchFamily="18" charset="0"/>
                        </a:rPr>
                        <a:t>Karl Fischer Apparatus </a:t>
                      </a:r>
                    </a:p>
                    <a:p>
                      <a:pPr marL="342900" indent="-342900">
                        <a:buAutoNum type="arabicPeriod"/>
                      </a:pPr>
                      <a:r>
                        <a:rPr lang="en-IN" sz="1400" b="0" dirty="0">
                          <a:latin typeface="Times New Roman" panose="02020603050405020304" pitchFamily="18" charset="0"/>
                          <a:cs typeface="Times New Roman" panose="02020603050405020304" pitchFamily="18" charset="0"/>
                        </a:rPr>
                        <a:t>Potentiometric Titrator </a:t>
                      </a:r>
                    </a:p>
                    <a:p>
                      <a:pPr marL="342900" indent="-342900">
                        <a:buAutoNum type="arabicPeriod"/>
                      </a:pPr>
                      <a:r>
                        <a:rPr lang="en-IN" sz="1400" b="0" dirty="0">
                          <a:latin typeface="Times New Roman" panose="02020603050405020304" pitchFamily="18" charset="0"/>
                          <a:cs typeface="Times New Roman" panose="02020603050405020304" pitchFamily="18" charset="0"/>
                        </a:rPr>
                        <a:t>UV Spectrophotometer </a:t>
                      </a:r>
                    </a:p>
                    <a:p>
                      <a:pPr marL="342900" indent="-342900">
                        <a:buAutoNum type="arabicPeriod"/>
                      </a:pPr>
                      <a:r>
                        <a:rPr lang="en-IN" sz="1400" b="0" dirty="0">
                          <a:latin typeface="Times New Roman" panose="02020603050405020304" pitchFamily="18" charset="0"/>
                          <a:cs typeface="Times New Roman" panose="02020603050405020304" pitchFamily="18" charset="0"/>
                        </a:rPr>
                        <a:t>Stability Chamber (40 0C/75%) </a:t>
                      </a:r>
                    </a:p>
                    <a:p>
                      <a:pPr marL="342900" indent="-342900">
                        <a:buAutoNum type="arabicPeriod"/>
                      </a:pPr>
                      <a:r>
                        <a:rPr lang="en-IN" sz="1400" b="0" dirty="0">
                          <a:latin typeface="Times New Roman" panose="02020603050405020304" pitchFamily="18" charset="0"/>
                          <a:cs typeface="Times New Roman" panose="02020603050405020304" pitchFamily="18" charset="0"/>
                        </a:rPr>
                        <a:t>Stability Chamber (25 0C/60%) </a:t>
                      </a:r>
                    </a:p>
                    <a:p>
                      <a:pPr marL="342900" indent="-342900">
                        <a:buAutoNum type="arabicPeriod"/>
                      </a:pPr>
                      <a:r>
                        <a:rPr lang="en-IN" sz="1400" b="0" dirty="0">
                          <a:latin typeface="Times New Roman" panose="02020603050405020304" pitchFamily="18" charset="0"/>
                          <a:cs typeface="Times New Roman" panose="02020603050405020304" pitchFamily="18" charset="0"/>
                        </a:rPr>
                        <a:t>Stability Chamber (30 0C/65%) </a:t>
                      </a:r>
                    </a:p>
                    <a:p>
                      <a:pPr marL="342900" indent="-342900">
                        <a:buAutoNum type="arabicPeriod"/>
                      </a:pPr>
                      <a:r>
                        <a:rPr lang="en-IN" sz="1400" b="0" dirty="0">
                          <a:latin typeface="Times New Roman" panose="02020603050405020304" pitchFamily="18" charset="0"/>
                          <a:cs typeface="Times New Roman" panose="02020603050405020304" pitchFamily="18" charset="0"/>
                        </a:rPr>
                        <a:t>Stability Chamber (30 0C/75%) </a:t>
                      </a:r>
                    </a:p>
                    <a:p>
                      <a:pPr marL="342900" indent="-342900">
                        <a:buAutoNum type="arabicPeriod"/>
                      </a:pPr>
                      <a:r>
                        <a:rPr lang="en-IN" sz="1400" b="0" dirty="0">
                          <a:latin typeface="Times New Roman" panose="02020603050405020304" pitchFamily="18" charset="0"/>
                          <a:cs typeface="Times New Roman" panose="02020603050405020304" pitchFamily="18" charset="0"/>
                        </a:rPr>
                        <a:t>Stability Chamber (2-8 0C) </a:t>
                      </a:r>
                    </a:p>
                    <a:p>
                      <a:pPr marL="342900" indent="-342900">
                        <a:buAutoNum type="arabicPeriod"/>
                      </a:pPr>
                      <a:r>
                        <a:rPr lang="en-IN" sz="1400" b="0" dirty="0">
                          <a:latin typeface="Times New Roman" panose="02020603050405020304" pitchFamily="18" charset="0"/>
                          <a:cs typeface="Times New Roman" panose="02020603050405020304" pitchFamily="18" charset="0"/>
                        </a:rPr>
                        <a:t>Stability Chamber Photo 200 Ltr </a:t>
                      </a:r>
                    </a:p>
                    <a:p>
                      <a:pPr marL="342900" indent="-342900">
                        <a:buAutoNum type="arabicPeriod"/>
                      </a:pPr>
                      <a:r>
                        <a:rPr lang="en-IN" sz="1400" b="0" dirty="0">
                          <a:latin typeface="Times New Roman" panose="02020603050405020304" pitchFamily="18" charset="0"/>
                          <a:cs typeface="Times New Roman" panose="02020603050405020304" pitchFamily="18" charset="0"/>
                        </a:rPr>
                        <a:t>Hot Air Oven </a:t>
                      </a:r>
                    </a:p>
                    <a:p>
                      <a:pPr marL="342900" indent="-342900">
                        <a:buAutoNum type="arabicPeriod"/>
                      </a:pPr>
                      <a:r>
                        <a:rPr lang="en-IN" sz="1400" b="0" dirty="0">
                          <a:latin typeface="Times New Roman" panose="02020603050405020304" pitchFamily="18" charset="0"/>
                          <a:cs typeface="Times New Roman" panose="02020603050405020304" pitchFamily="18" charset="0"/>
                        </a:rPr>
                        <a:t>Spot Extractor </a:t>
                      </a:r>
                    </a:p>
                    <a:p>
                      <a:pPr marL="342900" indent="-342900">
                        <a:buAutoNum type="arabicPeriod"/>
                      </a:pPr>
                      <a:r>
                        <a:rPr lang="en-IN" sz="1400" b="0" dirty="0">
                          <a:latin typeface="Times New Roman" panose="02020603050405020304" pitchFamily="18" charset="0"/>
                          <a:cs typeface="Times New Roman" panose="02020603050405020304" pitchFamily="18" charset="0"/>
                        </a:rPr>
                        <a:t>Electronic Weighing Balance </a:t>
                      </a:r>
                    </a:p>
                    <a:p>
                      <a:pPr marL="342900" indent="-342900">
                        <a:buAutoNum type="arabicPeriod"/>
                      </a:pPr>
                      <a:r>
                        <a:rPr lang="en-IN" sz="1400" b="0" dirty="0">
                          <a:latin typeface="Times New Roman" panose="02020603050405020304" pitchFamily="18" charset="0"/>
                          <a:cs typeface="Times New Roman" panose="02020603050405020304" pitchFamily="18" charset="0"/>
                        </a:rPr>
                        <a:t>Hardness Tester </a:t>
                      </a:r>
                    </a:p>
                    <a:p>
                      <a:pPr marL="342900" indent="-342900">
                        <a:buAutoNum type="arabicPeriod"/>
                      </a:pPr>
                      <a:r>
                        <a:rPr lang="en-IN" sz="1400" b="0" dirty="0">
                          <a:latin typeface="Times New Roman" panose="02020603050405020304" pitchFamily="18" charset="0"/>
                          <a:cs typeface="Times New Roman" panose="02020603050405020304" pitchFamily="18" charset="0"/>
                        </a:rPr>
                        <a:t>Tablet DT Apparatus </a:t>
                      </a:r>
                    </a:p>
                    <a:p>
                      <a:pPr marL="342900" indent="-342900">
                        <a:buAutoNum type="arabicPeriod"/>
                      </a:pPr>
                      <a:r>
                        <a:rPr lang="en-IN" sz="1400" b="0" dirty="0">
                          <a:latin typeface="Times New Roman" panose="02020603050405020304" pitchFamily="18" charset="0"/>
                          <a:cs typeface="Times New Roman" panose="02020603050405020304" pitchFamily="18" charset="0"/>
                        </a:rPr>
                        <a:t>Friability Test Apparatus </a:t>
                      </a:r>
                    </a:p>
                    <a:p>
                      <a:pPr marL="342900" indent="-342900">
                        <a:buAutoNum type="arabicPeriod"/>
                      </a:pPr>
                      <a:r>
                        <a:rPr lang="en-IN" sz="1400" b="0" dirty="0">
                          <a:latin typeface="Times New Roman" panose="02020603050405020304" pitchFamily="18" charset="0"/>
                          <a:cs typeface="Times New Roman" panose="02020603050405020304" pitchFamily="18" charset="0"/>
                        </a:rPr>
                        <a:t>Leak Test Apparatus </a:t>
                      </a:r>
                    </a:p>
                    <a:p>
                      <a:pPr marL="342900" indent="-342900">
                        <a:buAutoNum type="arabicPeriod"/>
                      </a:pPr>
                      <a:r>
                        <a:rPr lang="en-IN" sz="1400" b="0" dirty="0">
                          <a:latin typeface="Times New Roman" panose="02020603050405020304" pitchFamily="18" charset="0"/>
                          <a:cs typeface="Times New Roman" panose="02020603050405020304" pitchFamily="18" charset="0"/>
                        </a:rPr>
                        <a:t>Tap Density Tester </a:t>
                      </a:r>
                    </a:p>
                    <a:p>
                      <a:pPr marL="342900" indent="-342900">
                        <a:buAutoNum type="arabicPeriod"/>
                      </a:pPr>
                      <a:r>
                        <a:rPr lang="en-IN" sz="1400" b="0" dirty="0">
                          <a:latin typeface="Times New Roman" panose="02020603050405020304" pitchFamily="18" charset="0"/>
                          <a:cs typeface="Times New Roman" panose="02020603050405020304" pitchFamily="18" charset="0"/>
                        </a:rPr>
                        <a:t>Sieve Shaker </a:t>
                      </a:r>
                    </a:p>
                    <a:p>
                      <a:pPr marL="342900" indent="-342900">
                        <a:buAutoNum type="arabicPeriod"/>
                      </a:pPr>
                      <a:r>
                        <a:rPr lang="en-IN" sz="1400" b="0" dirty="0">
                          <a:latin typeface="Times New Roman" panose="02020603050405020304" pitchFamily="18" charset="0"/>
                          <a:cs typeface="Times New Roman" panose="02020603050405020304" pitchFamily="18" charset="0"/>
                        </a:rPr>
                        <a:t>pH Meter </a:t>
                      </a:r>
                    </a:p>
                    <a:p>
                      <a:pPr marL="342900" indent="-342900">
                        <a:buAutoNum type="arabicPeriod"/>
                      </a:pPr>
                      <a:r>
                        <a:rPr lang="en-IN" sz="1400" b="0" dirty="0">
                          <a:latin typeface="Times New Roman" panose="02020603050405020304" pitchFamily="18" charset="0"/>
                          <a:cs typeface="Times New Roman" panose="02020603050405020304" pitchFamily="18" charset="0"/>
                        </a:rPr>
                        <a:t>Sonicator </a:t>
                      </a:r>
                    </a:p>
                    <a:p>
                      <a:pPr marL="342900" indent="-342900">
                        <a:buAutoNum type="arabicPeriod"/>
                      </a:pPr>
                      <a:r>
                        <a:rPr lang="en-IN" sz="1400" b="0" dirty="0">
                          <a:latin typeface="Times New Roman" panose="02020603050405020304" pitchFamily="18" charset="0"/>
                          <a:cs typeface="Times New Roman" panose="02020603050405020304" pitchFamily="18" charset="0"/>
                        </a:rPr>
                        <a:t>Fume Hood</a:t>
                      </a:r>
                    </a:p>
                  </a:txBody>
                  <a:tcPr/>
                </a:tc>
                <a:tc>
                  <a:txBody>
                    <a:bodyPr/>
                    <a:lstStyle/>
                    <a:p>
                      <a:r>
                        <a:rPr lang="en-US" sz="1400" b="0" dirty="0">
                          <a:latin typeface="Times New Roman" panose="02020603050405020304" pitchFamily="18" charset="0"/>
                          <a:cs typeface="Times New Roman" panose="02020603050405020304" pitchFamily="18" charset="0"/>
                        </a:rPr>
                        <a:t> EXPETED MACHINES IN NEAR FUTURE</a:t>
                      </a:r>
                    </a:p>
                    <a:p>
                      <a:r>
                        <a:rPr lang="en-US" sz="1400" b="0" dirty="0">
                          <a:latin typeface="Times New Roman" panose="02020603050405020304" pitchFamily="18" charset="0"/>
                          <a:cs typeface="Times New Roman" panose="02020603050405020304" pitchFamily="18" charset="0"/>
                        </a:rPr>
                        <a:t>1. FTIR</a:t>
                      </a:r>
                    </a:p>
                    <a:p>
                      <a:r>
                        <a:rPr lang="en-US" sz="1400" b="0" dirty="0">
                          <a:latin typeface="Times New Roman" panose="02020603050405020304" pitchFamily="18" charset="0"/>
                          <a:cs typeface="Times New Roman" panose="02020603050405020304" pitchFamily="18" charset="0"/>
                        </a:rPr>
                        <a:t>2. Particle Size Analyzer</a:t>
                      </a:r>
                      <a:endParaRPr lang="en-IN" sz="14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0062944"/>
                  </a:ext>
                </a:extLst>
              </a:tr>
            </a:tbl>
          </a:graphicData>
        </a:graphic>
      </p:graphicFrame>
    </p:spTree>
    <p:extLst>
      <p:ext uri="{BB962C8B-B14F-4D97-AF65-F5344CB8AC3E}">
        <p14:creationId xmlns:p14="http://schemas.microsoft.com/office/powerpoint/2010/main" val="2140902937"/>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Status xmlns="71af3243-3dd4-4a8d-8c0d-dd76da1f02a5">In Progress</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b385d60f68dd989dca1fdc827799d85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11b479caf7b199da365455750e457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AB9843-8233-452C-82B9-ECE749792D29}">
  <ds:schemaRefs>
    <ds:schemaRef ds:uri="http://purl.org/dc/terms/"/>
    <ds:schemaRef ds:uri="http://schemas.openxmlformats.org/package/2006/metadata/core-properties"/>
    <ds:schemaRef ds:uri="16c05727-aa75-4e4a-9b5f-8a80a1165891"/>
    <ds:schemaRef ds:uri="http://schemas.microsoft.com/office/2006/documentManagement/types"/>
    <ds:schemaRef ds:uri="http://purl.org/dc/elements/1.1/"/>
    <ds:schemaRef ds:uri="http://schemas.microsoft.com/office/2006/metadata/properties"/>
    <ds:schemaRef ds:uri="http://schemas.microsoft.com/office/infopath/2007/PartnerControl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DE586802-67BF-4B31-AFE3-2C42A416BA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783F2E-97E2-484E-BF92-B33AEA715C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Laboratory design</Template>
  <TotalTime>0</TotalTime>
  <Words>940</Words>
  <Application>Microsoft Office PowerPoint</Application>
  <PresentationFormat>Widescreen</PresentationFormat>
  <Paragraphs>122</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Book Antiqua</vt:lpstr>
      <vt:lpstr>Calibri</vt:lpstr>
      <vt:lpstr>Times New Roman</vt:lpstr>
      <vt:lpstr>Tw Cen MT</vt:lpstr>
      <vt:lpstr>Droplet</vt:lpstr>
      <vt:lpstr>CORPORATE PROFILE</vt:lpstr>
      <vt:lpstr>PowerPoint Presentation</vt:lpstr>
      <vt:lpstr>PowerPoint Presentation</vt:lpstr>
      <vt:lpstr>OUR FACILITIES AND TEAM</vt:lpstr>
      <vt:lpstr>PowerPoint Presentation</vt:lpstr>
      <vt:lpstr>Services offered ( contd.)</vt:lpstr>
      <vt:lpstr>APDM STRENGTHS</vt:lpstr>
      <vt:lpstr>EQUIPMENT LIST OF FORMULATION AND DEVELOPMENT LAB</vt:lpstr>
      <vt:lpstr>EQUPMENT LIST OF ANALYTICAL DEVELOPMENT </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APDM Company Profile</dc:title>
  <dc:subject>APDM Company Profile</dc:subject>
  <dc:creator/>
  <cp:lastModifiedBy/>
  <cp:revision>1</cp:revision>
  <dcterms:created xsi:type="dcterms:W3CDTF">2022-11-12T06:44:15Z</dcterms:created>
  <dcterms:modified xsi:type="dcterms:W3CDTF">2023-07-05T11:39:42Z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